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embeddedFontLst>
    <p:embeddedFont>
      <p:font typeface="Inter" panose="020B0604020202020204" charset="0"/>
      <p:regular r:id="rId10"/>
    </p:embeddedFont>
    <p:embeddedFont>
      <p:font typeface="Inter Bold" panose="020B0604020202020204" charset="0"/>
      <p:regular r:id="rId1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2DD3"/>
    <a:srgbClr val="031E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34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b="10719"/>
          <a:stretch/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3204269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Производственный анализ в строительной отрасли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4669036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Система оперативного контроля и управления производственными процессами на строительном объекте</a:t>
            </a:r>
            <a:endParaRPr lang="en-US" sz="14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D529D1-8E18-C8B1-3FA9-DECB6B38D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71" y="209017"/>
            <a:ext cx="1979947" cy="19799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10950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95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Цели производственного анализа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3664" y="2328047"/>
            <a:ext cx="361445" cy="361454"/>
          </a:xfrm>
          <a:prstGeom prst="roundRect">
            <a:avLst>
              <a:gd name="adj" fmla="val 1866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93839" y="2358110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kern="0" spc="-5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1231630" y="2343108"/>
            <a:ext cx="305129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kern="0" spc="-4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Мониторинг выполнения плана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231630" y="2666488"/>
            <a:ext cx="3051297" cy="950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Непрерывное отслеживание фактических показателей относительно плановых значений в режиме реального времени.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33664" y="3778157"/>
            <a:ext cx="361445" cy="361454"/>
          </a:xfrm>
          <a:prstGeom prst="roundRect">
            <a:avLst>
              <a:gd name="adj" fmla="val 18669"/>
            </a:avLst>
          </a:prstGeom>
          <a:noFill/>
          <a:ln/>
        </p:spPr>
      </p:sp>
      <p:sp>
        <p:nvSpPr>
          <p:cNvPr id="8" name="Text 6"/>
          <p:cNvSpPr/>
          <p:nvPr/>
        </p:nvSpPr>
        <p:spPr>
          <a:xfrm>
            <a:off x="793839" y="3808220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kern="0" spc="-5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231630" y="3785196"/>
            <a:ext cx="3051297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kern="0" spc="-4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Фиксирование отклонений и выявление проблем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231630" y="4335537"/>
            <a:ext cx="305129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Своевременная регистрация расхождений между планом и фактом, анализ причин их возникновения.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33664" y="5265624"/>
            <a:ext cx="361445" cy="361454"/>
          </a:xfrm>
          <a:prstGeom prst="roundRect">
            <a:avLst>
              <a:gd name="adj" fmla="val 18669"/>
            </a:avLst>
          </a:prstGeom>
          <a:noFill/>
          <a:ln/>
        </p:spPr>
      </p:sp>
      <p:sp>
        <p:nvSpPr>
          <p:cNvPr id="12" name="Text 10"/>
          <p:cNvSpPr/>
          <p:nvPr/>
        </p:nvSpPr>
        <p:spPr>
          <a:xfrm>
            <a:off x="793839" y="5295688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kern="0" spc="-5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231630" y="5248601"/>
            <a:ext cx="3051297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kern="0" spc="-4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Оперативное решение проблем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231630" y="5535261"/>
            <a:ext cx="305129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Принятие корректирующих мер в течение смены, не допуская накопления отставания.</a:t>
            </a:r>
            <a:endParaRPr lang="en-US" sz="12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CBEECF-28B0-4DA2-9605-504400773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299" y="1997165"/>
            <a:ext cx="6720319" cy="4532015"/>
          </a:xfrm>
          <a:prstGeom prst="roundRect">
            <a:avLst>
              <a:gd name="adj" fmla="val 680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AF6C857-C8D2-D835-F28F-C83B54522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sp>
        <p:nvSpPr>
          <p:cNvPr id="18" name="Shape 1">
            <a:extLst>
              <a:ext uri="{FF2B5EF4-FFF2-40B4-BE49-F238E27FC236}">
                <a16:creationId xmlns:a16="http://schemas.microsoft.com/office/drawing/2014/main" id="{A3622746-59C0-121F-5318-161802091C1C}"/>
              </a:ext>
            </a:extLst>
          </p:cNvPr>
          <p:cNvSpPr/>
          <p:nvPr/>
        </p:nvSpPr>
        <p:spPr>
          <a:xfrm>
            <a:off x="733614" y="3747994"/>
            <a:ext cx="361445" cy="361454"/>
          </a:xfrm>
          <a:prstGeom prst="roundRect">
            <a:avLst>
              <a:gd name="adj" fmla="val 1866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17D058E0-6C54-35B4-E2A2-8B5FE77FAD9B}"/>
              </a:ext>
            </a:extLst>
          </p:cNvPr>
          <p:cNvSpPr/>
          <p:nvPr/>
        </p:nvSpPr>
        <p:spPr>
          <a:xfrm>
            <a:off x="733613" y="5272330"/>
            <a:ext cx="361445" cy="361454"/>
          </a:xfrm>
          <a:prstGeom prst="roundRect">
            <a:avLst>
              <a:gd name="adj" fmla="val 1866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79817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8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Бланк </a:t>
            </a:r>
            <a:r>
              <a:rPr lang="en-US" sz="3200" b="1" kern="0" spc="-84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часового</a:t>
            </a:r>
            <a:r>
              <a:rPr lang="en-US" sz="3200" b="1" kern="0" spc="-8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200" b="1" kern="0" spc="-84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анализа</a:t>
            </a:r>
            <a:r>
              <a:rPr lang="ru-RU" sz="3200" b="1" kern="0" spc="-8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– </a:t>
            </a:r>
            <a:r>
              <a:rPr lang="en-US" sz="3200" b="1" kern="0" spc="-84" dirty="0" err="1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один</a:t>
            </a:r>
            <a:r>
              <a:rPr lang="en-US" sz="3200" b="1" kern="0" spc="-84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вид работ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786394" y="3072128"/>
            <a:ext cx="3003693" cy="128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Форма фиксирует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почасовые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плановые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фактические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показатели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отклонения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простои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принятые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меры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одному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виду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работ в течение смены.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/>
                    </a14:imgEffect>
                  </a14:imgLayer>
                </a14:imgProps>
              </a:ext>
            </a:extLst>
          </a:blip>
          <a:srcRect b="854"/>
          <a:stretch/>
        </p:blipFill>
        <p:spPr>
          <a:xfrm>
            <a:off x="605589" y="1860630"/>
            <a:ext cx="7976889" cy="3307060"/>
          </a:xfrm>
          <a:prstGeom prst="roundRect">
            <a:avLst>
              <a:gd name="adj" fmla="val 680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661475" y="5504272"/>
            <a:ext cx="2637466" cy="1028502"/>
          </a:xfrm>
          <a:prstGeom prst="roundRect">
            <a:avLst>
              <a:gd name="adj" fmla="val 506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09506" y="5596159"/>
            <a:ext cx="234140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Продукт и исполнитель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09506" y="5881314"/>
            <a:ext cx="2341405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Вид работы, участок, ФИО исполнителя, дата и смена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05202" y="5504272"/>
            <a:ext cx="2637466" cy="1028502"/>
          </a:xfrm>
          <a:prstGeom prst="roundRect">
            <a:avLst>
              <a:gd name="adj" fmla="val 506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3553232" y="5596159"/>
            <a:ext cx="234140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Время такта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553232" y="5881314"/>
            <a:ext cx="2341405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Суточный темп и плановые показатели по часам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48928" y="5504272"/>
            <a:ext cx="2637466" cy="1028502"/>
          </a:xfrm>
          <a:prstGeom prst="roundRect">
            <a:avLst>
              <a:gd name="adj" fmla="val 506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296959" y="5596159"/>
            <a:ext cx="234140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Факт и отклонение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296959" y="5881314"/>
            <a:ext cx="234140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Реальный объём работ и отклонение накопительным итогом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892655" y="5504272"/>
            <a:ext cx="2637565" cy="1028502"/>
          </a:xfrm>
          <a:prstGeom prst="roundRect">
            <a:avLst>
              <a:gd name="adj" fmla="val 506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9040686" y="5596159"/>
            <a:ext cx="234150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Простои и меры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040686" y="5881314"/>
            <a:ext cx="2341504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Причины, ответственный, принятые корректирующие действия</a:t>
            </a:r>
            <a:endParaRPr lang="en-US" sz="12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9DBFF9-45E9-AE8B-3622-563DE6E19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05784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7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Бланк часового </a:t>
            </a:r>
            <a:r>
              <a:rPr lang="en-US" sz="3200" b="1" kern="0" spc="-7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анализа</a:t>
            </a:r>
            <a:r>
              <a:rPr lang="en-US" sz="3200" b="1" kern="0" spc="-7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ru-RU" sz="3200" b="1" kern="0" spc="-7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– </a:t>
            </a:r>
            <a:r>
              <a:rPr lang="en-US" sz="3200" b="1" kern="0" spc="-78" dirty="0" err="1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несколько</a:t>
            </a:r>
            <a:r>
              <a:rPr lang="en-US" sz="3200" b="1" kern="0" spc="-78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видов работ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742784" y="3039544"/>
            <a:ext cx="3094989" cy="1084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Расширенная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форма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позволяе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одновременно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вести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мониторинг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нескольких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параллельных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операций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рамках одной смены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одном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участке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61475" y="5545921"/>
            <a:ext cx="3561170" cy="1084782"/>
          </a:xfrm>
          <a:prstGeom prst="roundRect">
            <a:avLst>
              <a:gd name="adj" fmla="val 600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12780" y="5697229"/>
            <a:ext cx="32585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Несколько операций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12780" y="5959464"/>
            <a:ext cx="325856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Монтаж арматуры и монтаж лесов — каждый со своим тактом и плановым темпом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315213" y="5545921"/>
            <a:ext cx="3561170" cy="1084782"/>
          </a:xfrm>
          <a:prstGeom prst="roundRect">
            <a:avLst>
              <a:gd name="adj" fmla="val 600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466518" y="5697229"/>
            <a:ext cx="32585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Единый контроль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466518" y="5959464"/>
            <a:ext cx="325856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виды работ отслеживаются в одном бланке, один ответственный исполнитель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7968951" y="5545921"/>
            <a:ext cx="3561170" cy="1084782"/>
          </a:xfrm>
          <a:prstGeom prst="roundRect">
            <a:avLst>
              <a:gd name="adj" fmla="val 600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8120256" y="5697229"/>
            <a:ext cx="325856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Детальные причины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120256" y="5959464"/>
            <a:ext cx="325856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каждого вида работ фиксируются конкретные причины простоев и принятые меры</a:t>
            </a:r>
            <a:endParaRPr lang="en-US" sz="12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5B8C5B-8E2F-4A57-A6BC-A5CB6EFEC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475" y="1726084"/>
            <a:ext cx="7922688" cy="3612847"/>
          </a:xfrm>
          <a:prstGeom prst="roundRect">
            <a:avLst>
              <a:gd name="adj" fmla="val 680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D4350A-68EF-64D5-C53E-919A1B0A5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08178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95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Бланк анализа работ длительностью более часа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21699" y="2834679"/>
            <a:ext cx="3549264" cy="118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Специальная форма для операций, цикл которых превышает один час. Работа разбивается на элементы с индивидуальным плановым и фактическим временем начала и окончания.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7000"/>
                    </a14:imgEffect>
                  </a14:imgLayer>
                </a14:imgProps>
              </a:ext>
            </a:extLst>
          </a:blip>
          <a:srcRect l="-1" r="576"/>
          <a:stretch/>
        </p:blipFill>
        <p:spPr>
          <a:xfrm>
            <a:off x="4401432" y="1887365"/>
            <a:ext cx="6581529" cy="3364805"/>
          </a:xfrm>
          <a:prstGeom prst="roundRect">
            <a:avLst>
              <a:gd name="adj" fmla="val 680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699" y="5556029"/>
            <a:ext cx="240996" cy="24100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3551" y="5551117"/>
            <a:ext cx="298700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Декомпозиция операции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1183551" y="5883996"/>
            <a:ext cx="298700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Каждая операция делится на подэлементы: подборка, установка, настройка и фиксация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01432" y="5556029"/>
            <a:ext cx="240996" cy="24100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63284" y="5551117"/>
            <a:ext cx="298710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Контроль по элементам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4863284" y="5883996"/>
            <a:ext cx="2987104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Сравнение планового и фактического времени выполнения каждого элемента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81264" y="5556029"/>
            <a:ext cx="240996" cy="24100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543116" y="5551117"/>
            <a:ext cx="298700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Накопительный итог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8543116" y="5883996"/>
            <a:ext cx="2987005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Суммарное отклонение и объём выполненных работ за смену</a:t>
            </a:r>
            <a:endParaRPr lang="en-US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C2F424-C8A1-5DD7-975B-F9290BB7F6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28017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Работа с отклонениями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42" y="1922559"/>
            <a:ext cx="6227408" cy="2984004"/>
          </a:xfrm>
          <a:prstGeom prst="roundRect">
            <a:avLst>
              <a:gd name="adj" fmla="val 680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 1"/>
          <p:cNvSpPr/>
          <p:nvPr/>
        </p:nvSpPr>
        <p:spPr>
          <a:xfrm>
            <a:off x="8002189" y="2355252"/>
            <a:ext cx="3534282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 фиксации отклонения запускается единый алгоритм реагирования. Ключевой </a:t>
            </a:r>
            <a:r>
              <a:rPr lang="en-US" sz="12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вопрос</a:t>
            </a:r>
            <a:r>
              <a:rPr lang="en-US" sz="12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является</a:t>
            </a:r>
            <a:r>
              <a:rPr lang="en-US" sz="12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ли проблема сложной?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8724979" y="3303188"/>
            <a:ext cx="2811491" cy="1136055"/>
          </a:xfrm>
          <a:prstGeom prst="roundRect">
            <a:avLst>
              <a:gd name="adj" fmla="val 628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8872151" y="3483369"/>
            <a:ext cx="2494263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Чем раньше </a:t>
            </a:r>
            <a:r>
              <a:rPr lang="en-US" sz="1200" kern="0" spc="-27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зафиксировано</a:t>
            </a:r>
            <a:r>
              <a:rPr lang="en-US" sz="12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7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отклонение</a:t>
            </a:r>
            <a:r>
              <a:rPr lang="ru-RU" sz="12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200" kern="0" spc="-27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тем</a:t>
            </a:r>
            <a:r>
              <a:rPr lang="en-US" sz="12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меньше потери для смены.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661475" y="5251050"/>
            <a:ext cx="5357778" cy="1227435"/>
          </a:xfrm>
          <a:prstGeom prst="roundRect">
            <a:avLst>
              <a:gd name="adj" fmla="val 582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837881" y="5427461"/>
            <a:ext cx="500496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Простые отклонения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837881" y="5784946"/>
            <a:ext cx="5004965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Корректирующие действия + план мероприятий. Решается на месте ответственным.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172343" y="5251050"/>
            <a:ext cx="5357877" cy="1227435"/>
          </a:xfrm>
          <a:prstGeom prst="roundRect">
            <a:avLst>
              <a:gd name="adj" fmla="val 582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6348750" y="5427461"/>
            <a:ext cx="5005064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Сложные проблемы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348750" y="5784946"/>
            <a:ext cx="5005064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Реестр проблем → поиск коренных причин: мозговой штурм, диаграмма Исикавы, метод «5 Почему».</a:t>
            </a:r>
            <a:endParaRPr lang="en-US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DF8459-A0DD-CC2E-F538-0165B79E8E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480" t="33111" r="4032" b="40141"/>
          <a:stretch>
            <a:fillRect/>
          </a:stretch>
        </p:blipFill>
        <p:spPr>
          <a:xfrm>
            <a:off x="8110356" y="3646757"/>
            <a:ext cx="444567" cy="44891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A306A3-9A17-C446-A833-445CBDB73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3075" y="1266607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7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Примеры реализации производственного анализа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63075" y="1857734"/>
            <a:ext cx="114783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Производственный анализ может вестись в различных форматах в зависимости от оснащённости объекта и предпочтений команды.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024110" y="2488505"/>
            <a:ext cx="537653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Бумажный бланк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1024110" y="2860780"/>
            <a:ext cx="2976390" cy="551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Заполняемый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лист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доступен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везде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требует оборудования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1024110" y="4633237"/>
            <a:ext cx="537653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Грифельная / </a:t>
            </a:r>
            <a:r>
              <a:rPr lang="en-US" sz="1400" b="1" kern="0" spc="-39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маркерная</a:t>
            </a:r>
            <a:r>
              <a:rPr lang="ru-RU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/</a:t>
            </a:r>
            <a:br>
              <a:rPr lang="ru-RU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</a:br>
            <a:r>
              <a:rPr lang="ru-RU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магнитная </a:t>
            </a:r>
            <a:r>
              <a:rPr lang="en-US" sz="1400" b="1" kern="0" spc="-39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доска</a:t>
            </a:r>
            <a:endParaRPr lang="en-US" sz="1400" dirty="0"/>
          </a:p>
        </p:txBody>
      </p:sp>
      <p:sp>
        <p:nvSpPr>
          <p:cNvPr id="10" name="Text 5"/>
          <p:cNvSpPr/>
          <p:nvPr/>
        </p:nvSpPr>
        <p:spPr>
          <a:xfrm>
            <a:off x="1024110" y="5229888"/>
            <a:ext cx="53765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Наглядный инструмент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оперативного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обновления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данных прямо на участке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9097931" y="2518136"/>
            <a:ext cx="2014010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ru-RU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Электронное табло, специализированная</a:t>
            </a:r>
            <a:br>
              <a:rPr lang="ru-RU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</a:br>
            <a:r>
              <a:rPr lang="ru-RU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автоматизированная система</a:t>
            </a:r>
            <a:endParaRPr lang="en-US" sz="1400" dirty="0"/>
          </a:p>
        </p:txBody>
      </p:sp>
      <p:sp>
        <p:nvSpPr>
          <p:cNvPr id="15" name="Text 8"/>
          <p:cNvSpPr/>
          <p:nvPr/>
        </p:nvSpPr>
        <p:spPr>
          <a:xfrm>
            <a:off x="8841956" y="4607186"/>
            <a:ext cx="3010629" cy="265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Файл в электронном виде</a:t>
            </a:r>
            <a:endParaRPr lang="en-US" sz="1400" dirty="0"/>
          </a:p>
        </p:txBody>
      </p:sp>
      <p:sp>
        <p:nvSpPr>
          <p:cNvPr id="16" name="Text 9"/>
          <p:cNvSpPr/>
          <p:nvPr/>
        </p:nvSpPr>
        <p:spPr>
          <a:xfrm>
            <a:off x="7611390" y="3094017"/>
            <a:ext cx="3500551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3000"/>
              </a:lnSpc>
              <a:buNone/>
            </a:pP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Постоянное обновление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ы 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отображением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реальном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времени</a:t>
            </a:r>
            <a:endParaRPr lang="en-US" sz="12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82796833-7072-4B2A-85E8-03FCD953D425}"/>
              </a:ext>
            </a:extLst>
          </p:cNvPr>
          <p:cNvSpPr/>
          <p:nvPr/>
        </p:nvSpPr>
        <p:spPr>
          <a:xfrm>
            <a:off x="7364375" y="4959913"/>
            <a:ext cx="3676089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3000"/>
              </a:lnSpc>
              <a:buNone/>
            </a:pP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аблица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Excel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или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аналог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удобн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хранения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анализа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передачи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данных</a:t>
            </a:r>
            <a:endParaRPr lang="en-US" sz="1200" dirty="0"/>
          </a:p>
        </p:txBody>
      </p:sp>
      <p:sp>
        <p:nvSpPr>
          <p:cNvPr id="20" name="직사각형 42">
            <a:extLst>
              <a:ext uri="{FF2B5EF4-FFF2-40B4-BE49-F238E27FC236}">
                <a16:creationId xmlns:a16="http://schemas.microsoft.com/office/drawing/2014/main" id="{A5BDFC41-D112-6BD4-8F32-36933050B826}"/>
              </a:ext>
            </a:extLst>
          </p:cNvPr>
          <p:cNvSpPr/>
          <p:nvPr/>
        </p:nvSpPr>
        <p:spPr>
          <a:xfrm>
            <a:off x="729908" y="2274920"/>
            <a:ext cx="5308097" cy="2104042"/>
          </a:xfrm>
          <a:prstGeom prst="roundRect">
            <a:avLst/>
          </a:prstGeom>
          <a:noFill/>
          <a:ln w="12700"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2" name="직사각형 42">
            <a:extLst>
              <a:ext uri="{FF2B5EF4-FFF2-40B4-BE49-F238E27FC236}">
                <a16:creationId xmlns:a16="http://schemas.microsoft.com/office/drawing/2014/main" id="{9E1191DF-F978-438D-D803-0E5001077710}"/>
              </a:ext>
            </a:extLst>
          </p:cNvPr>
          <p:cNvSpPr/>
          <p:nvPr/>
        </p:nvSpPr>
        <p:spPr>
          <a:xfrm>
            <a:off x="6047873" y="2266900"/>
            <a:ext cx="5308097" cy="2104042"/>
          </a:xfrm>
          <a:prstGeom prst="round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4" name="직사각형 42">
            <a:extLst>
              <a:ext uri="{FF2B5EF4-FFF2-40B4-BE49-F238E27FC236}">
                <a16:creationId xmlns:a16="http://schemas.microsoft.com/office/drawing/2014/main" id="{3BE03450-32A0-2EE3-998A-5F89D5FA8BBD}"/>
              </a:ext>
            </a:extLst>
          </p:cNvPr>
          <p:cNvSpPr/>
          <p:nvPr/>
        </p:nvSpPr>
        <p:spPr>
          <a:xfrm>
            <a:off x="721888" y="4384451"/>
            <a:ext cx="5308097" cy="2104042"/>
          </a:xfrm>
          <a:prstGeom prst="roundRect">
            <a:avLst/>
          </a:prstGeom>
          <a:noFill/>
          <a:ln w="12700">
            <a:solidFill>
              <a:srgbClr val="BB2DD3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6" name="직사각형 42">
            <a:extLst>
              <a:ext uri="{FF2B5EF4-FFF2-40B4-BE49-F238E27FC236}">
                <a16:creationId xmlns:a16="http://schemas.microsoft.com/office/drawing/2014/main" id="{551DEC72-9843-EB91-CF88-CC898A8C35A8}"/>
              </a:ext>
            </a:extLst>
          </p:cNvPr>
          <p:cNvSpPr/>
          <p:nvPr/>
        </p:nvSpPr>
        <p:spPr>
          <a:xfrm>
            <a:off x="6039853" y="4376431"/>
            <a:ext cx="5308097" cy="2104042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8" name="직사각형 42">
            <a:extLst>
              <a:ext uri="{FF2B5EF4-FFF2-40B4-BE49-F238E27FC236}">
                <a16:creationId xmlns:a16="http://schemas.microsoft.com/office/drawing/2014/main" id="{56961716-D971-81B1-582D-DDD4ADA2DCB6}"/>
              </a:ext>
            </a:extLst>
          </p:cNvPr>
          <p:cNvSpPr/>
          <p:nvPr/>
        </p:nvSpPr>
        <p:spPr>
          <a:xfrm>
            <a:off x="4708219" y="3064129"/>
            <a:ext cx="2643532" cy="2640643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96518CB-AF87-AF18-13FD-7E22097060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17" b="89941" l="9961" r="89941">
                        <a14:foregroundMark x1="23730" y1="14355" x2="28125" y2="24414"/>
                        <a14:foregroundMark x1="39746" y1="12109" x2="23535" y2="9961"/>
                        <a14:foregroundMark x1="38867" y1="7617" x2="15918" y2="7910"/>
                        <a14:foregroundMark x1="67578" y1="15625" x2="84473" y2="33496"/>
                        <a14:foregroundMark x1="84863" y1="57227" x2="85352" y2="67773"/>
                        <a14:foregroundMark x1="42188" y1="55469" x2="10645" y2="86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18" t="2879" r="51465" b="56515"/>
          <a:stretch/>
        </p:blipFill>
        <p:spPr>
          <a:xfrm>
            <a:off x="5112914" y="3492407"/>
            <a:ext cx="766505" cy="74428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A181C69-3CB6-A32B-C958-496F92FF29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17" b="89941" l="9961" r="89941">
                        <a14:foregroundMark x1="23730" y1="14355" x2="28125" y2="24414"/>
                        <a14:foregroundMark x1="39746" y1="12109" x2="23535" y2="9961"/>
                        <a14:foregroundMark x1="38867" y1="7617" x2="15918" y2="7910"/>
                        <a14:foregroundMark x1="67578" y1="15625" x2="84473" y2="33496"/>
                        <a14:foregroundMark x1="84863" y1="57227" x2="85352" y2="67773"/>
                        <a14:foregroundMark x1="42188" y1="55469" x2="10645" y2="86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18" t="49748" r="50909" b="10253"/>
          <a:stretch/>
        </p:blipFill>
        <p:spPr>
          <a:xfrm>
            <a:off x="5128198" y="4536838"/>
            <a:ext cx="735936" cy="69636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CD74A77-1A2A-311F-D2CA-C96DE4DFA9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17" b="89941" l="9961" r="89941">
                        <a14:foregroundMark x1="23730" y1="14355" x2="28125" y2="24414"/>
                        <a14:foregroundMark x1="39746" y1="12109" x2="23535" y2="9961"/>
                        <a14:foregroundMark x1="38867" y1="7617" x2="15918" y2="7910"/>
                        <a14:foregroundMark x1="67578" y1="15625" x2="84473" y2="33496"/>
                        <a14:foregroundMark x1="84863" y1="57227" x2="85352" y2="67773"/>
                        <a14:foregroundMark x1="42188" y1="55469" x2="10645" y2="86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50" t="50454" r="6768" b="10606"/>
          <a:stretch/>
        </p:blipFill>
        <p:spPr>
          <a:xfrm>
            <a:off x="6184777" y="4567936"/>
            <a:ext cx="780656" cy="70396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89D9AA5-740B-D873-04DD-49C70C713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17" b="89941" l="9961" r="89941">
                        <a14:foregroundMark x1="23730" y1="14355" x2="28125" y2="24414"/>
                        <a14:foregroundMark x1="39746" y1="12109" x2="23535" y2="9961"/>
                        <a14:foregroundMark x1="38867" y1="7617" x2="15918" y2="7910"/>
                        <a14:foregroundMark x1="67578" y1="15625" x2="84473" y2="33496"/>
                        <a14:foregroundMark x1="84863" y1="57227" x2="85352" y2="67773"/>
                        <a14:foregroundMark x1="42188" y1="55469" x2="10645" y2="86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47" t="3637" r="7777" b="56970"/>
          <a:stretch/>
        </p:blipFill>
        <p:spPr>
          <a:xfrm>
            <a:off x="6162854" y="3521378"/>
            <a:ext cx="752614" cy="69636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9D97453-4915-0C63-C297-9EC56924A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436</Words>
  <Application>Microsoft Office PowerPoint</Application>
  <PresentationFormat>Широкоэкранный</PresentationFormat>
  <Paragraphs>62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Inter</vt:lpstr>
      <vt:lpstr>Arial</vt:lpstr>
      <vt:lpstr>Calibri</vt:lpstr>
      <vt:lpstr>Inter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Москвин Андрей Викторович</cp:lastModifiedBy>
  <cp:revision>16</cp:revision>
  <dcterms:created xsi:type="dcterms:W3CDTF">2026-08-11T18:12:31Z</dcterms:created>
  <dcterms:modified xsi:type="dcterms:W3CDTF">2026-09-21T13:25:05Z</dcterms:modified>
</cp:coreProperties>
</file>